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90" r:id="rId4"/>
    <p:sldId id="291" r:id="rId5"/>
    <p:sldId id="273" r:id="rId6"/>
    <p:sldId id="263" r:id="rId7"/>
    <p:sldId id="284" r:id="rId8"/>
    <p:sldId id="267" r:id="rId9"/>
    <p:sldId id="285" r:id="rId10"/>
    <p:sldId id="286" r:id="rId11"/>
    <p:sldId id="287" r:id="rId12"/>
    <p:sldId id="292" r:id="rId13"/>
    <p:sldId id="289" r:id="rId14"/>
    <p:sldId id="260" r:id="rId15"/>
    <p:sldId id="261" r:id="rId16"/>
  </p:sldIdLst>
  <p:sldSz cx="9144000" cy="5143500" type="screen16x9"/>
  <p:notesSz cx="6858000" cy="9144000"/>
  <p:embeddedFontLst>
    <p:embeddedFont>
      <p:font typeface="Varela" panose="020B0604020202020204" charset="0"/>
      <p:regular r:id="rId18"/>
    </p:embeddedFont>
    <p:embeddedFont>
      <p:font typeface="Raleway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D72712F5-984C-4138-AFC3-60721DBA4A7F}">
  <a:tblStyle styleId="{D72712F5-984C-4138-AFC3-60721DBA4A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4622" autoAdjust="0"/>
  </p:normalViewPr>
  <p:slideViewPr>
    <p:cSldViewPr>
      <p:cViewPr>
        <p:scale>
          <a:sx n="150" d="100"/>
          <a:sy n="150" d="100"/>
        </p:scale>
        <p:origin x="-678" y="-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jpeg>
</file>

<file path=ppt/media/image11.jpg>
</file>

<file path=ppt/media/image12.jp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3656328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0802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l" t="t" r="r" b="b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57200" y="3363425"/>
            <a:ext cx="3850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 flipH="1">
            <a:off x="66731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2576800" y="832475"/>
            <a:ext cx="3990600" cy="3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╺"/>
              <a:defRPr sz="2400"/>
            </a:lvl1pPr>
            <a:lvl2pPr marL="914400" lvl="1" indent="-381000" algn="ctr" rtl="0">
              <a:spcBef>
                <a:spcPts val="1000"/>
              </a:spcBef>
              <a:spcAft>
                <a:spcPts val="0"/>
              </a:spcAft>
              <a:buSzPts val="2400"/>
              <a:buChar char="╶"/>
              <a:defRPr sz="2400"/>
            </a:lvl2pPr>
            <a:lvl3pPr marL="1371600" lvl="2" indent="-381000" algn="ctr" rtl="0">
              <a:spcBef>
                <a:spcPts val="1000"/>
              </a:spcBef>
              <a:spcAft>
                <a:spcPts val="0"/>
              </a:spcAft>
              <a:buSzPts val="2400"/>
              <a:buChar char="╶"/>
              <a:defRPr sz="2400"/>
            </a:lvl3pPr>
            <a:lvl4pPr marL="1828800" lvl="3" indent="-381000" algn="ctr" rtl="0">
              <a:spcBef>
                <a:spcPts val="1000"/>
              </a:spcBef>
              <a:spcAft>
                <a:spcPts val="0"/>
              </a:spcAft>
              <a:buSzPts val="2400"/>
              <a:buChar char="╶"/>
              <a:defRPr sz="2400"/>
            </a:lvl4pPr>
            <a:lvl5pPr marL="2286000" lvl="4" indent="-381000" algn="ctr" rtl="0">
              <a:spcBef>
                <a:spcPts val="1000"/>
              </a:spcBef>
              <a:spcAft>
                <a:spcPts val="0"/>
              </a:spcAft>
              <a:buSzPts val="2400"/>
              <a:buChar char="╶"/>
              <a:defRPr sz="2400"/>
            </a:lvl5pPr>
            <a:lvl6pPr marL="2743200" lvl="5" indent="-381000" algn="ctr" rtl="0">
              <a:spcBef>
                <a:spcPts val="1000"/>
              </a:spcBef>
              <a:spcAft>
                <a:spcPts val="0"/>
              </a:spcAft>
              <a:buSzPts val="2400"/>
              <a:buChar char="╶"/>
              <a:defRPr sz="2400"/>
            </a:lvl6pPr>
            <a:lvl7pPr marL="3200400" lvl="6" indent="-381000" algn="ctr" rtl="0">
              <a:spcBef>
                <a:spcPts val="1000"/>
              </a:spcBef>
              <a:spcAft>
                <a:spcPts val="0"/>
              </a:spcAft>
              <a:buSzPts val="2400"/>
              <a:buChar char="╶"/>
              <a:defRPr sz="2400"/>
            </a:lvl7pPr>
            <a:lvl8pPr marL="3657600" lvl="7" indent="-381000" algn="ctr" rtl="0">
              <a:spcBef>
                <a:spcPts val="1000"/>
              </a:spcBef>
              <a:spcAft>
                <a:spcPts val="0"/>
              </a:spcAft>
              <a:buSzPts val="2400"/>
              <a:buChar char="╶"/>
              <a:defRPr sz="2400"/>
            </a:lvl8pPr>
            <a:lvl9pPr marL="4114800" lvl="8" indent="-381000" algn="ctr">
              <a:spcBef>
                <a:spcPts val="1000"/>
              </a:spcBef>
              <a:spcAft>
                <a:spcPts val="1000"/>
              </a:spcAft>
              <a:buSzPts val="2400"/>
              <a:buChar char="╶"/>
              <a:defRPr sz="2400"/>
            </a:lvl9pPr>
          </a:lstStyle>
          <a:p>
            <a:endParaRPr/>
          </a:p>
        </p:txBody>
      </p:sp>
      <p:sp>
        <p:nvSpPr>
          <p:cNvPr id="21" name="Google Shape;21;p4"/>
          <p:cNvSpPr txBox="1"/>
          <p:nvPr/>
        </p:nvSpPr>
        <p:spPr>
          <a:xfrm>
            <a:off x="3593400" y="-6600"/>
            <a:ext cx="1957200" cy="10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 sz="7200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429765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715123"/>
            <a:ext cx="4762200" cy="27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╺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2pPr>
            <a:lvl3pPr marL="1371600" lvl="2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3pPr>
            <a:lvl4pPr marL="1828800" lvl="3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4pPr>
            <a:lvl5pPr marL="2286000" lvl="4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5pPr>
            <a:lvl6pPr marL="2743200" lvl="5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6pPr>
            <a:lvl7pPr marL="3200400" lvl="6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7pPr>
            <a:lvl8pPr marL="3657600" lvl="7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8pPr>
            <a:lvl9pPr marL="4114800" lvl="8" indent="-317500">
              <a:spcBef>
                <a:spcPts val="1000"/>
              </a:spcBef>
              <a:spcAft>
                <a:spcPts val="1000"/>
              </a:spcAft>
              <a:buSzPts val="1400"/>
              <a:buChar char="╶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457200" y="1711200"/>
            <a:ext cx="2276400" cy="27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2pPr>
            <a:lvl3pPr marL="1371600" lvl="2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3pPr>
            <a:lvl4pPr marL="1828800" lvl="3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4pPr>
            <a:lvl5pPr marL="2286000" lvl="4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5pPr>
            <a:lvl6pPr marL="2743200" lvl="5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6pPr>
            <a:lvl7pPr marL="3200400" lvl="6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7pPr>
            <a:lvl8pPr marL="3657600" lvl="7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8pPr>
            <a:lvl9pPr marL="4114800" lvl="8" indent="-304800">
              <a:spcBef>
                <a:spcPts val="1000"/>
              </a:spcBef>
              <a:spcAft>
                <a:spcPts val="1000"/>
              </a:spcAft>
              <a:buSzPts val="1200"/>
              <a:buChar char="╶"/>
              <a:defRPr sz="12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2870548" y="1711200"/>
            <a:ext cx="2276400" cy="27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2pPr>
            <a:lvl3pPr marL="1371600" lvl="2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3pPr>
            <a:lvl4pPr marL="1828800" lvl="3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4pPr>
            <a:lvl5pPr marL="2286000" lvl="4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5pPr>
            <a:lvl6pPr marL="2743200" lvl="5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6pPr>
            <a:lvl7pPr marL="3200400" lvl="6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7pPr>
            <a:lvl8pPr marL="3657600" lvl="7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8pPr>
            <a:lvl9pPr marL="4114800" lvl="8" indent="-304800">
              <a:spcBef>
                <a:spcPts val="1000"/>
              </a:spcBef>
              <a:spcAft>
                <a:spcPts val="1000"/>
              </a:spcAft>
              <a:buSzPts val="1200"/>
              <a:buChar char="╶"/>
              <a:defRPr sz="12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457200" y="1711200"/>
            <a:ext cx="1507200" cy="27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╺"/>
              <a:defRPr sz="1000"/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SzPts val="1000"/>
              <a:buChar char="╶"/>
              <a:defRPr sz="10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2"/>
          </p:nvPr>
        </p:nvSpPr>
        <p:spPr>
          <a:xfrm>
            <a:off x="2041749" y="1711200"/>
            <a:ext cx="1507200" cy="27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╺"/>
              <a:defRPr sz="1000"/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SzPts val="1000"/>
              <a:buChar char="╶"/>
              <a:defRPr sz="10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3"/>
          </p:nvPr>
        </p:nvSpPr>
        <p:spPr>
          <a:xfrm>
            <a:off x="3626297" y="1711200"/>
            <a:ext cx="1507200" cy="27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╺"/>
              <a:defRPr sz="1000"/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SzPts val="1000"/>
              <a:buChar char="╶"/>
              <a:defRPr sz="1000"/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SzPts val="1000"/>
              <a:buChar char="╶"/>
              <a:defRPr sz="10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tally blank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2"/>
          <p:cNvSpPr/>
          <p:nvPr/>
        </p:nvSpPr>
        <p:spPr>
          <a:xfrm>
            <a:off x="75" y="75"/>
            <a:ext cx="9144000" cy="5143500"/>
          </a:xfrm>
          <a:prstGeom prst="rect">
            <a:avLst/>
          </a:prstGeom>
          <a:solidFill>
            <a:srgbClr val="212539">
              <a:alpha val="6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457200" y="4253900"/>
            <a:ext cx="61125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100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957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76A5A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715123"/>
            <a:ext cx="4762200" cy="2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╺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lvl="1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lvl="2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lvl="3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lvl="4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lvl="5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lvl="6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lvl="7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lvl="8" indent="-3175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8" r:id="rId7"/>
    <p:sldLayoutId id="2147483660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microsoft.com/office/2007/relationships/hdphoto" Target="../media/hdphoto8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0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5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457200" y="3363425"/>
            <a:ext cx="3850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3200" dirty="0" smtClean="0"/>
              <a:t>Роль автокредита в развитие автомобильной отрасли в России</a:t>
            </a:r>
            <a:endParaRPr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graphicFrame>
        <p:nvGraphicFramePr>
          <p:cNvPr id="5" name="Google Shape;163;p25"/>
          <p:cNvGraphicFramePr/>
          <p:nvPr>
            <p:extLst>
              <p:ext uri="{D42A27DB-BD31-4B8C-83A1-F6EECF244321}">
                <p14:modId xmlns:p14="http://schemas.microsoft.com/office/powerpoint/2010/main" val="838592623"/>
              </p:ext>
            </p:extLst>
          </p:nvPr>
        </p:nvGraphicFramePr>
        <p:xfrm>
          <a:off x="1475656" y="267494"/>
          <a:ext cx="6192688" cy="4540868"/>
        </p:xfrm>
        <a:graphic>
          <a:graphicData uri="http://schemas.openxmlformats.org/drawingml/2006/table">
            <a:tbl>
              <a:tblPr>
                <a:noFill/>
                <a:tableStyleId>{D72712F5-984C-4138-AFC3-60721DBA4A7F}</a:tableStyleId>
              </a:tblPr>
              <a:tblGrid>
                <a:gridCol w="1656184"/>
                <a:gridCol w="1224136"/>
                <a:gridCol w="864096"/>
                <a:gridCol w="1152128"/>
                <a:gridCol w="1296144"/>
              </a:tblGrid>
              <a:tr h="528444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Регионы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900" b="0" i="0" u="none" strike="noStrike" cap="none" dirty="0" smtClean="0">
                          <a:solidFill>
                            <a:srgbClr val="FFFFFF"/>
                          </a:solidFill>
                          <a:latin typeface="Arial"/>
                          <a:ea typeface="Varela"/>
                          <a:cs typeface="Varela"/>
                          <a:sym typeface="Varela"/>
                        </a:rPr>
                        <a:t>Доля</a:t>
                      </a:r>
                      <a:r>
                        <a:rPr lang="ru-RU" sz="900" b="0" i="0" u="none" strike="noStrike" cap="none" baseline="0" dirty="0" smtClean="0">
                          <a:solidFill>
                            <a:srgbClr val="FFFFFF"/>
                          </a:solidFill>
                          <a:latin typeface="Arial"/>
                          <a:ea typeface="Varela"/>
                          <a:cs typeface="Varela"/>
                          <a:sym typeface="Varela"/>
                        </a:rPr>
                        <a:t> автокредитов в объеме рынка в 3 кв. 2017 г.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Автокредиты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Объем рынка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в 3 кв. 2017 г., шт.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04599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3 кв. 2017 г., шт.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Изменение к 3 кв.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2016 г., 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59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Республика Саха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89,6</a:t>
                      </a: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466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50</a:t>
                      </a: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,</a:t>
                      </a: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8%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520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Республика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Адыгея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88,2</a:t>
                      </a: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688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48,6</a:t>
                      </a: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780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900" b="0" i="0" u="none" strike="noStrike" cap="none" dirty="0" smtClean="0">
                          <a:solidFill>
                            <a:srgbClr val="FFFFFF"/>
                          </a:solidFill>
                          <a:latin typeface="Arial"/>
                          <a:ea typeface="Varela"/>
                          <a:cs typeface="Varela"/>
                          <a:sym typeface="Varela"/>
                        </a:rPr>
                        <a:t>Республика Бурятия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85,3</a:t>
                      </a: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308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70,2</a:t>
                      </a: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361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i="0" u="none" strike="noStrike" cap="none" dirty="0" smtClean="0">
                          <a:solidFill>
                            <a:srgbClr val="FFFFFF"/>
                          </a:solidFill>
                          <a:latin typeface="Arial"/>
                          <a:ea typeface="Varela"/>
                          <a:cs typeface="Varela"/>
                          <a:sym typeface="Varela"/>
                        </a:rPr>
                        <a:t>Ленинградская область</a:t>
                      </a:r>
                      <a:endParaRPr lang="ru-RU"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82,5</a:t>
                      </a: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3 939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33,9</a:t>
                      </a: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4</a:t>
                      </a:r>
                      <a:r>
                        <a:rPr lang="en-US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772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Чукотский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АО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76,2</a:t>
                      </a: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32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68,4</a:t>
                      </a: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42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Пермский край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76,0</a:t>
                      </a: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6</a:t>
                      </a:r>
                      <a:r>
                        <a:rPr lang="en-US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569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53,3</a:t>
                      </a: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8</a:t>
                      </a:r>
                      <a:r>
                        <a:rPr lang="en-US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646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Республика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Коми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75,5</a:t>
                      </a: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</a:t>
                      </a:r>
                      <a:r>
                        <a:rPr lang="en-US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568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44,9</a:t>
                      </a: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</a:t>
                      </a:r>
                      <a:r>
                        <a:rPr lang="en-US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076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Республика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Марий Эл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75,3</a:t>
                      </a: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</a:t>
                      </a:r>
                      <a:r>
                        <a:rPr lang="en-US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194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22,3</a:t>
                      </a: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</a:t>
                      </a:r>
                      <a:r>
                        <a:rPr lang="en-US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585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Курганская область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74,5</a:t>
                      </a: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</a:t>
                      </a:r>
                      <a:r>
                        <a:rPr lang="en-US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208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43,3</a:t>
                      </a: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</a:t>
                      </a:r>
                      <a:r>
                        <a:rPr lang="en-US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622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Удмуртская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республика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72,1</a:t>
                      </a: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4</a:t>
                      </a:r>
                      <a:r>
                        <a:rPr lang="en-US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036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46,1</a:t>
                      </a: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5</a:t>
                      </a:r>
                      <a:r>
                        <a:rPr lang="en-US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600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631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347614"/>
            <a:ext cx="4536504" cy="309634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1347614"/>
            <a:ext cx="3479204" cy="3096344"/>
          </a:xfrm>
          <a:prstGeom prst="rect">
            <a:avLst/>
          </a:prstGeom>
        </p:spPr>
      </p:pic>
      <p:sp>
        <p:nvSpPr>
          <p:cNvPr id="11" name="Google Shape;97;p18"/>
          <p:cNvSpPr txBox="1">
            <a:spLocks/>
          </p:cNvSpPr>
          <p:nvPr/>
        </p:nvSpPr>
        <p:spPr>
          <a:xfrm>
            <a:off x="2267744" y="369800"/>
            <a:ext cx="4608512" cy="4829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2000" dirty="0" smtClean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Исследования </a:t>
            </a:r>
            <a:r>
              <a:rPr lang="en-US" sz="2000" dirty="0" err="1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Pr</a:t>
            </a:r>
            <a:r>
              <a:rPr lang="ru-RU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о</a:t>
            </a:r>
            <a:r>
              <a:rPr lang="en-US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fi </a:t>
            </a:r>
            <a:r>
              <a:rPr lang="ru-RU" sz="2000" dirty="0" smtClean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О</a:t>
            </a:r>
            <a:r>
              <a:rPr lang="en-US" sz="2000" dirty="0" err="1" smtClean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nlin</a:t>
            </a:r>
            <a:r>
              <a:rPr lang="ru-RU" sz="2000" dirty="0" smtClean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е </a:t>
            </a:r>
            <a:r>
              <a:rPr lang="en-US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R</a:t>
            </a:r>
            <a:r>
              <a:rPr lang="ru-RU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е</a:t>
            </a:r>
            <a:r>
              <a:rPr lang="en-US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s</a:t>
            </a:r>
            <a:r>
              <a:rPr lang="ru-RU" sz="2000" dirty="0" err="1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еа</a:t>
            </a:r>
            <a:r>
              <a:rPr lang="en-US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r</a:t>
            </a:r>
            <a:r>
              <a:rPr lang="ru-RU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с</a:t>
            </a:r>
            <a:r>
              <a:rPr lang="en-US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h</a:t>
            </a:r>
            <a:endParaRPr lang="ru-RU" sz="2000" dirty="0">
              <a:solidFill>
                <a:schemeClr val="bg1"/>
              </a:solidFill>
              <a:latin typeface="Raleway" panose="020B0604020202020204" charset="0"/>
              <a:cs typeface="Raleway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35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22" y="1131590"/>
            <a:ext cx="4509194" cy="339769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326" y="1282265"/>
            <a:ext cx="3672408" cy="3096344"/>
          </a:xfrm>
          <a:prstGeom prst="rect">
            <a:avLst/>
          </a:prstGeom>
        </p:spPr>
      </p:pic>
      <p:sp>
        <p:nvSpPr>
          <p:cNvPr id="10" name="Google Shape;97;p18"/>
          <p:cNvSpPr txBox="1">
            <a:spLocks/>
          </p:cNvSpPr>
          <p:nvPr/>
        </p:nvSpPr>
        <p:spPr>
          <a:xfrm>
            <a:off x="2267744" y="369800"/>
            <a:ext cx="4608512" cy="4829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2000" dirty="0" smtClean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Исследования </a:t>
            </a:r>
            <a:r>
              <a:rPr lang="en-US" sz="2000" dirty="0" err="1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Pr</a:t>
            </a:r>
            <a:r>
              <a:rPr lang="ru-RU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о</a:t>
            </a:r>
            <a:r>
              <a:rPr lang="en-US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fi </a:t>
            </a:r>
            <a:r>
              <a:rPr lang="ru-RU" sz="2000" dirty="0" smtClean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О</a:t>
            </a:r>
            <a:r>
              <a:rPr lang="en-US" sz="2000" dirty="0" err="1" smtClean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nlin</a:t>
            </a:r>
            <a:r>
              <a:rPr lang="ru-RU" sz="2000" dirty="0" smtClean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е </a:t>
            </a:r>
            <a:r>
              <a:rPr lang="en-US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R</a:t>
            </a:r>
            <a:r>
              <a:rPr lang="ru-RU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е</a:t>
            </a:r>
            <a:r>
              <a:rPr lang="en-US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s</a:t>
            </a:r>
            <a:r>
              <a:rPr lang="ru-RU" sz="2000" dirty="0" err="1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еа</a:t>
            </a:r>
            <a:r>
              <a:rPr lang="en-US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r</a:t>
            </a:r>
            <a:r>
              <a:rPr lang="ru-RU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с</a:t>
            </a:r>
            <a:r>
              <a:rPr lang="en-US" sz="2000" dirty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h</a:t>
            </a:r>
            <a:endParaRPr lang="ru-RU" sz="2000" dirty="0">
              <a:solidFill>
                <a:schemeClr val="bg1"/>
              </a:solidFill>
              <a:latin typeface="Raleway" panose="020B0604020202020204" charset="0"/>
              <a:cs typeface="Raleway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7166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 l="-5000" r="-5000"/>
          </a:stretch>
        </a:blip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505232"/>
              </p:ext>
            </p:extLst>
          </p:nvPr>
        </p:nvGraphicFramePr>
        <p:xfrm>
          <a:off x="251520" y="1923678"/>
          <a:ext cx="5040560" cy="2664295"/>
        </p:xfrm>
        <a:graphic>
          <a:graphicData uri="http://schemas.openxmlformats.org/drawingml/2006/table">
            <a:tbl>
              <a:tblPr/>
              <a:tblGrid>
                <a:gridCol w="1111888"/>
                <a:gridCol w="1260140"/>
                <a:gridCol w="1260140"/>
                <a:gridCol w="1408392"/>
              </a:tblGrid>
              <a:tr h="936899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Период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Выдачи автокредитов, тыс. шт.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Объем рынка автомобилей, тыс. шт.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Доля кредитных автомобилей в объеме рынка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323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3 кв. 2014 г.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206,1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524,3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39,31%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323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>
                          <a:solidFill>
                            <a:schemeClr val="bg1"/>
                          </a:solidFill>
                          <a:effectLst/>
                        </a:rPr>
                        <a:t>3 кв. 2015 г.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149,6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369,6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40,48%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323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>
                          <a:solidFill>
                            <a:schemeClr val="bg1"/>
                          </a:solidFill>
                          <a:effectLst/>
                        </a:rPr>
                        <a:t>3 кв. 2016 г.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>
                          <a:solidFill>
                            <a:schemeClr val="bg1"/>
                          </a:solidFill>
                          <a:effectLst/>
                        </a:rPr>
                        <a:t>155,7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316,1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49,26%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77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3 кв. 2017 г.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>
                          <a:solidFill>
                            <a:schemeClr val="bg1"/>
                          </a:solidFill>
                          <a:effectLst/>
                        </a:rPr>
                        <a:t>202,6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383,0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dirty="0">
                          <a:solidFill>
                            <a:schemeClr val="bg1"/>
                          </a:solidFill>
                          <a:effectLst/>
                        </a:rPr>
                        <a:t>52,90%</a:t>
                      </a:r>
                    </a:p>
                  </a:txBody>
                  <a:tcPr marL="24612" marR="24612" marT="16408" marB="16408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Google Shape;104;p19"/>
          <p:cNvSpPr txBox="1">
            <a:spLocks/>
          </p:cNvSpPr>
          <p:nvPr/>
        </p:nvSpPr>
        <p:spPr>
          <a:xfrm>
            <a:off x="107504" y="195486"/>
            <a:ext cx="3760200" cy="1375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ru-RU" sz="1600" dirty="0"/>
              <a:t>Динамика рынка новых автомобилей, выдачи автокредитов и доли автомобилей, купленных в кредит в 3 квартале 2014 – 2017 гг.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0336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1187624" y="2283718"/>
            <a:ext cx="7056784" cy="23762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 algn="l"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ru-RU" sz="1400" dirty="0" smtClean="0"/>
              <a:t> </a:t>
            </a:r>
            <a:r>
              <a:rPr lang="ru-RU" sz="1600" dirty="0" smtClean="0"/>
              <a:t>Рост </a:t>
            </a:r>
            <a:r>
              <a:rPr lang="ru-RU" sz="1600" dirty="0"/>
              <a:t>числа кредитных покупателей и объемов </a:t>
            </a:r>
            <a:r>
              <a:rPr lang="ru-RU" sz="1600" dirty="0" smtClean="0"/>
              <a:t>кредитования</a:t>
            </a:r>
          </a:p>
          <a:p>
            <a:pPr marL="285750" indent="-285750" algn="l"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ru-RU" sz="1600" dirty="0"/>
              <a:t>З</a:t>
            </a:r>
            <a:r>
              <a:rPr lang="ru-RU" sz="1600" dirty="0" smtClean="0"/>
              <a:t>начительное </a:t>
            </a:r>
            <a:r>
              <a:rPr lang="ru-RU" sz="1600" dirty="0"/>
              <a:t>распространение предложения кредитов при продаже </a:t>
            </a:r>
            <a:r>
              <a:rPr lang="ru-RU" sz="1600" dirty="0" smtClean="0"/>
              <a:t>машин</a:t>
            </a:r>
          </a:p>
          <a:p>
            <a:pPr marL="285750" indent="-285750" algn="l"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ru-RU" sz="1600" dirty="0"/>
              <a:t>У</a:t>
            </a:r>
            <a:r>
              <a:rPr lang="ru-RU" sz="1600" dirty="0" smtClean="0"/>
              <a:t>величение </a:t>
            </a:r>
            <a:r>
              <a:rPr lang="ru-RU" sz="1600" dirty="0"/>
              <a:t>числа банков, предлагающих кредиты частным </a:t>
            </a:r>
            <a:r>
              <a:rPr lang="ru-RU" sz="1600" dirty="0" smtClean="0"/>
              <a:t>лицам</a:t>
            </a:r>
          </a:p>
          <a:p>
            <a:pPr marL="285750" indent="-285750" algn="l"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ru-RU" sz="1600" dirty="0" smtClean="0"/>
              <a:t>Совершенствование </a:t>
            </a:r>
            <a:r>
              <a:rPr lang="ru-RU" sz="1600" dirty="0"/>
              <a:t>кредитных продуктов и их </a:t>
            </a:r>
            <a:r>
              <a:rPr lang="ru-RU" sz="1600" dirty="0" smtClean="0"/>
              <a:t>обилие </a:t>
            </a:r>
            <a:endParaRPr sz="1600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sldNum" idx="12"/>
          </p:nvPr>
        </p:nvSpPr>
        <p:spPr>
          <a:xfrm>
            <a:off x="467544" y="4659982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dirty="0"/>
          </a:p>
        </p:txBody>
      </p:sp>
      <p:sp>
        <p:nvSpPr>
          <p:cNvPr id="4" name="Google Shape;91;p17"/>
          <p:cNvSpPr txBox="1">
            <a:spLocks/>
          </p:cNvSpPr>
          <p:nvPr/>
        </p:nvSpPr>
        <p:spPr>
          <a:xfrm>
            <a:off x="1950740" y="843557"/>
            <a:ext cx="5184576" cy="1584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"/>
              <a:buChar char="╺"/>
              <a:defRPr sz="2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810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"/>
              <a:buChar char="╶"/>
              <a:defRPr sz="2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810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"/>
              <a:buChar char="╶"/>
              <a:defRPr sz="2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810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"/>
              <a:buChar char="╶"/>
              <a:defRPr sz="2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810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"/>
              <a:buChar char="╶"/>
              <a:defRPr sz="2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810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"/>
              <a:buChar char="╶"/>
              <a:defRPr sz="2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810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"/>
              <a:buChar char="╶"/>
              <a:defRPr sz="2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810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"/>
              <a:buChar char="╶"/>
              <a:defRPr sz="2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8100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400"/>
              <a:buFont typeface="Varela"/>
              <a:buChar char="╶"/>
              <a:defRPr sz="2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0" indent="0">
              <a:spcAft>
                <a:spcPts val="1000"/>
              </a:spcAft>
              <a:buNone/>
            </a:pPr>
            <a:r>
              <a:rPr lang="ru-RU" sz="2800" b="1" dirty="0" smtClean="0">
                <a:latin typeface="Raleway" panose="020B0604020202020204" charset="0"/>
                <a:cs typeface="Raleway" panose="020B0604020202020204" charset="0"/>
              </a:rPr>
              <a:t>Уверенный </a:t>
            </a:r>
            <a:r>
              <a:rPr lang="ru-RU" sz="2800" b="1" dirty="0">
                <a:latin typeface="Raleway" panose="020B0604020202020204" charset="0"/>
                <a:cs typeface="Raleway" panose="020B0604020202020204" charset="0"/>
              </a:rPr>
              <a:t>количественный и качественный рост </a:t>
            </a:r>
            <a:endParaRPr lang="en-US" sz="2800" b="1" dirty="0">
              <a:latin typeface="Raleway" panose="020B0604020202020204" charset="0"/>
              <a:cs typeface="Raleway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539552" y="339502"/>
            <a:ext cx="1872208" cy="410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Литература</a:t>
            </a:r>
            <a:endParaRPr dirty="0"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395536" y="915566"/>
            <a:ext cx="4834880" cy="38089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lvl="0" indent="-342900">
              <a:buAutoNum type="arabicPeriod"/>
            </a:pPr>
            <a:r>
              <a:rPr lang="ru-RU" sz="1100" dirty="0" smtClean="0"/>
              <a:t>Федеральный </a:t>
            </a:r>
            <a:r>
              <a:rPr lang="ru-RU" sz="1100" dirty="0"/>
              <a:t>закон от 21.12.2013 № 353-ФЗ (ред. от 21.07.2014) «О потребительском кредите (займе)» </a:t>
            </a:r>
            <a:endParaRPr lang="ru-RU" sz="1100" dirty="0" smtClean="0"/>
          </a:p>
          <a:p>
            <a:pPr marL="482600" lvl="0" indent="-342900">
              <a:buAutoNum type="arabicPeriod"/>
            </a:pPr>
            <a:r>
              <a:rPr lang="ru-RU" sz="1100" dirty="0" smtClean="0"/>
              <a:t>Кредитные </a:t>
            </a:r>
            <a:r>
              <a:rPr lang="ru-RU" sz="1100" dirty="0"/>
              <a:t>инновации в банковском секторе (на примере автокредитования) </a:t>
            </a:r>
            <a:r>
              <a:rPr lang="ru-RU" sz="1100" dirty="0" smtClean="0"/>
              <a:t>диссертация </a:t>
            </a:r>
            <a:r>
              <a:rPr lang="ru-RU" sz="1100" dirty="0"/>
              <a:t>кандидата экономических наук: 08.00.10 / Воробьева Инна Сергеевна — Москва, 2014. — 165 с. </a:t>
            </a:r>
            <a:endParaRPr lang="ru-RU" sz="1100" dirty="0" smtClean="0"/>
          </a:p>
          <a:p>
            <a:pPr marL="482600" lvl="0" indent="-342900">
              <a:buAutoNum type="arabicPeriod"/>
            </a:pPr>
            <a:r>
              <a:rPr lang="ru-RU" sz="1100" dirty="0" smtClean="0"/>
              <a:t>Официальный </a:t>
            </a:r>
            <a:r>
              <a:rPr lang="ru-RU" sz="1100" dirty="0"/>
              <a:t>сайт Банка России [электронный ресурс]. URL: http://</a:t>
            </a:r>
            <a:r>
              <a:rPr lang="ru-RU" sz="1100" dirty="0" smtClean="0"/>
              <a:t>www.cbr.ru</a:t>
            </a:r>
          </a:p>
          <a:p>
            <a:pPr marL="482600" lvl="0" indent="-342900">
              <a:buAutoNum type="arabicPeriod"/>
            </a:pPr>
            <a:r>
              <a:rPr lang="ru-RU" sz="1100" dirty="0" smtClean="0"/>
              <a:t> </a:t>
            </a:r>
            <a:r>
              <a:rPr lang="ru-RU" sz="1100" dirty="0"/>
              <a:t>Мазурин В. В. Комплексный подход к исследованию риска автокредитования в банковской деятельности: содержание, специфика и факторы / В. В. Мазурин // Финансовая аналитика: проблемы и решения. — 2016. — № 12</a:t>
            </a:r>
            <a:r>
              <a:rPr lang="ru-RU" sz="1100" dirty="0" smtClean="0"/>
              <a:t>.</a:t>
            </a:r>
          </a:p>
          <a:p>
            <a:pPr marL="482600" lvl="0" indent="-342900">
              <a:buAutoNum type="arabicPeriod"/>
            </a:pPr>
            <a:r>
              <a:rPr lang="ru-RU" sz="1100" dirty="0" smtClean="0"/>
              <a:t>Ранок автокредитования как элемент экономического развития </a:t>
            </a:r>
            <a:r>
              <a:rPr lang="en-US" sz="1100" dirty="0" smtClean="0"/>
              <a:t>[</a:t>
            </a:r>
            <a:r>
              <a:rPr lang="ru-RU" sz="1100" dirty="0" smtClean="0"/>
              <a:t>электронный ресурс</a:t>
            </a:r>
            <a:r>
              <a:rPr lang="en-US" sz="1100" dirty="0" smtClean="0"/>
              <a:t>]</a:t>
            </a:r>
            <a:r>
              <a:rPr lang="ru-RU" sz="1100" dirty="0" smtClean="0"/>
              <a:t>. </a:t>
            </a:r>
            <a:r>
              <a:rPr lang="en-US" sz="1100" dirty="0" smtClean="0"/>
              <a:t>URL:</a:t>
            </a:r>
            <a:r>
              <a:rPr lang="ru-RU" sz="1100" dirty="0" smtClean="0"/>
              <a:t> </a:t>
            </a:r>
            <a:r>
              <a:rPr lang="en-US" sz="1100" dirty="0" smtClean="0"/>
              <a:t>https</a:t>
            </a:r>
            <a:r>
              <a:rPr lang="en-US" sz="1100" dirty="0"/>
              <a:t>://moluch.ru/conf/econ/archive/295/14198</a:t>
            </a:r>
            <a:r>
              <a:rPr lang="en-US" sz="1100" dirty="0" smtClean="0"/>
              <a:t>/</a:t>
            </a:r>
          </a:p>
          <a:p>
            <a:pPr marL="482600" lvl="0" indent="-342900">
              <a:buAutoNum type="arabicPeriod"/>
            </a:pPr>
            <a:r>
              <a:rPr lang="ru-RU" sz="1100" dirty="0"/>
              <a:t>ОРГАНИЗАЦИЯ УСЛУГИ АВТОКРЕДИТОВАНИЯ В УСЛОВИЯХ ДИЛЕРСКОГО ЦЕНТРА ПО ПРОДАЖЕ И СЕРВИСНОМУ ОБСЛУЖИВАНИЮ </a:t>
            </a:r>
            <a:r>
              <a:rPr lang="ru-RU" sz="1100" dirty="0" smtClean="0"/>
              <a:t>АВТОМОБИЛЕЙ</a:t>
            </a:r>
            <a:r>
              <a:rPr lang="en-US" sz="1100" dirty="0" smtClean="0"/>
              <a:t> </a:t>
            </a:r>
            <a:r>
              <a:rPr lang="en-US" sz="1100" dirty="0"/>
              <a:t>[</a:t>
            </a:r>
            <a:r>
              <a:rPr lang="ru-RU" sz="1100" dirty="0"/>
              <a:t>электронный ресурс</a:t>
            </a:r>
            <a:r>
              <a:rPr lang="en-US" sz="1100" dirty="0"/>
              <a:t>]</a:t>
            </a:r>
            <a:r>
              <a:rPr lang="ru-RU" sz="1100" dirty="0"/>
              <a:t>. </a:t>
            </a:r>
            <a:r>
              <a:rPr lang="en-US" sz="1100" dirty="0"/>
              <a:t>URL:</a:t>
            </a:r>
            <a:r>
              <a:rPr lang="ru-RU" sz="1100" dirty="0"/>
              <a:t> </a:t>
            </a:r>
            <a:r>
              <a:rPr lang="en-US" sz="1100" dirty="0"/>
              <a:t>http://elar.uspu.ru/bitstream/uspu/8121/2/22Balachova.pdf</a:t>
            </a:r>
            <a:r>
              <a:rPr lang="ru-RU" sz="1100" dirty="0"/>
              <a:t/>
            </a:r>
            <a:br>
              <a:rPr lang="ru-RU" sz="1100" dirty="0"/>
            </a:br>
            <a:endParaRPr sz="1100" dirty="0"/>
          </a:p>
        </p:txBody>
      </p:sp>
      <p:sp>
        <p:nvSpPr>
          <p:cNvPr id="99" name="Google Shape;99;p18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000" smtClean="0"/>
              <a:t>Трактовка автокредита </a:t>
            </a:r>
            <a:br>
              <a:rPr lang="ru-RU" sz="2000" smtClean="0"/>
            </a:br>
            <a:r>
              <a:rPr lang="ru-RU" sz="2000" smtClean="0"/>
              <a:t>в работах экономистов</a:t>
            </a:r>
            <a:endParaRPr sz="2000"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ru-RU" sz="1200" smtClean="0">
                <a:solidFill>
                  <a:schemeClr val="bg1"/>
                </a:solidFill>
              </a:rPr>
              <a:t>Один из видов потребительского кредита, основная цель которого - покупка транспортного средства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ru-RU" sz="1200" smtClean="0">
              <a:latin typeface="Varela" panose="020B0604020202020204" charset="0"/>
            </a:endParaRP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ru-RU" sz="1200" smtClean="0">
              <a:latin typeface="Varela" panose="020B0604020202020204" charset="0"/>
            </a:endParaRP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ru-RU" sz="1050" smtClean="0"/>
              <a:t>Е.Ф.Жуков</a:t>
            </a:r>
            <a:endParaRPr sz="1050" dirty="0">
              <a:latin typeface="Varela" panose="020B0604020202020204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1835696" y="1707654"/>
            <a:ext cx="1507200" cy="2748600"/>
          </a:xfrm>
        </p:spPr>
        <p:txBody>
          <a:bodyPr/>
          <a:lstStyle/>
          <a:p>
            <a:pPr marL="165100" indent="0">
              <a:buNone/>
            </a:pPr>
            <a:r>
              <a:rPr lang="ru-RU" sz="1200" smtClean="0"/>
              <a:t>Предоставление денежной суммы в кредит, предназначенной для покупки автомобиля</a:t>
            </a:r>
          </a:p>
          <a:p>
            <a:pPr marL="165100" indent="0">
              <a:buNone/>
            </a:pPr>
            <a:endParaRPr lang="ru-RU" sz="1200" smtClean="0"/>
          </a:p>
          <a:p>
            <a:pPr marL="165100" indent="0">
              <a:buNone/>
            </a:pPr>
            <a:endParaRPr lang="ru-RU" sz="1200" smtClean="0"/>
          </a:p>
          <a:p>
            <a:pPr marL="165100" indent="0">
              <a:buNone/>
            </a:pPr>
            <a:endParaRPr lang="ru-RU" sz="1200" smtClean="0"/>
          </a:p>
          <a:p>
            <a:pPr marL="165100" indent="0">
              <a:buNone/>
            </a:pPr>
            <a:r>
              <a:rPr lang="ru-RU" sz="1200" smtClean="0"/>
              <a:t>Е.П. Жарковская </a:t>
            </a:r>
            <a:endParaRPr lang="ru-RU" sz="1200" dirty="0"/>
          </a:p>
        </p:txBody>
      </p:sp>
      <p:sp>
        <p:nvSpPr>
          <p:cNvPr id="4" name="Текст 3"/>
          <p:cNvSpPr>
            <a:spLocks noGrp="1"/>
          </p:cNvSpPr>
          <p:nvPr>
            <p:ph type="body" idx="3"/>
          </p:nvPr>
        </p:nvSpPr>
        <p:spPr>
          <a:xfrm>
            <a:off x="3347864" y="1707654"/>
            <a:ext cx="2313856" cy="2748600"/>
          </a:xfrm>
        </p:spPr>
        <p:txBody>
          <a:bodyPr/>
          <a:lstStyle/>
          <a:p>
            <a:pPr marL="165100" indent="0">
              <a:buNone/>
            </a:pPr>
            <a:r>
              <a:rPr lang="ru-RU" sz="1200" smtClean="0"/>
              <a:t>Потребительские целевые ссуды, характеризующиеся ориентацией на определенные группы заемщиков, решение социальных задач, развитие новых технологических элементов</a:t>
            </a:r>
          </a:p>
          <a:p>
            <a:pPr marL="165100" indent="0">
              <a:buNone/>
            </a:pPr>
            <a:endParaRPr lang="ru-RU" sz="1200" smtClean="0"/>
          </a:p>
          <a:p>
            <a:pPr marL="165100" indent="0">
              <a:buNone/>
            </a:pPr>
            <a:r>
              <a:rPr lang="ru-RU" sz="1200" smtClean="0"/>
              <a:t>О.И. Лаврушин </a:t>
            </a:r>
            <a:endParaRPr lang="ru-RU" sz="1200" dirty="0"/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3</a:t>
            </a:fld>
            <a:endParaRPr lang="en"/>
          </a:p>
        </p:txBody>
      </p:sp>
      <p:sp>
        <p:nvSpPr>
          <p:cNvPr id="4" name="Google Shape;162;p25"/>
          <p:cNvSpPr txBox="1">
            <a:spLocks/>
          </p:cNvSpPr>
          <p:nvPr/>
        </p:nvSpPr>
        <p:spPr>
          <a:xfrm>
            <a:off x="385192" y="483518"/>
            <a:ext cx="2530624" cy="10590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b="1" dirty="0" smtClean="0">
                <a:solidFill>
                  <a:schemeClr val="bg1"/>
                </a:solidFill>
                <a:latin typeface="Raleway" panose="020B0604020202020204" charset="0"/>
                <a:cs typeface="Raleway" panose="020B0604020202020204" charset="0"/>
              </a:rPr>
              <a:t>Предоставленные физическим лицам ссуды</a:t>
            </a:r>
            <a:endParaRPr lang="ru-RU" sz="2000" b="1" dirty="0">
              <a:solidFill>
                <a:schemeClr val="bg1"/>
              </a:solidFill>
              <a:latin typeface="Raleway" panose="020B0604020202020204" charset="0"/>
              <a:cs typeface="Raleway" panose="020B0604020202020204" charset="0"/>
            </a:endParaRPr>
          </a:p>
        </p:txBody>
      </p:sp>
      <p:graphicFrame>
        <p:nvGraphicFramePr>
          <p:cNvPr id="5" name="Google Shape;163;p25"/>
          <p:cNvGraphicFramePr/>
          <p:nvPr>
            <p:extLst>
              <p:ext uri="{D42A27DB-BD31-4B8C-83A1-F6EECF244321}">
                <p14:modId xmlns:p14="http://schemas.microsoft.com/office/powerpoint/2010/main" val="2521151572"/>
              </p:ext>
            </p:extLst>
          </p:nvPr>
        </p:nvGraphicFramePr>
        <p:xfrm>
          <a:off x="539552" y="1707654"/>
          <a:ext cx="6264696" cy="2880320"/>
        </p:xfrm>
        <a:graphic>
          <a:graphicData uri="http://schemas.openxmlformats.org/drawingml/2006/table">
            <a:tbl>
              <a:tblPr>
                <a:noFill/>
                <a:tableStyleId>{D72712F5-984C-4138-AFC3-60721DBA4A7F}</a:tableStyleId>
              </a:tblPr>
              <a:tblGrid>
                <a:gridCol w="1222380"/>
                <a:gridCol w="840386"/>
                <a:gridCol w="840386"/>
                <a:gridCol w="840386"/>
                <a:gridCol w="840386"/>
                <a:gridCol w="840386"/>
                <a:gridCol w="840386"/>
              </a:tblGrid>
              <a:tr h="53058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Млрд.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руб.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01.2013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01.2014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01.2015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01.2016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01.2017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01.2018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9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Объем предоставленных физическим лицам ссуд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207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248,6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234,8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235,7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209,7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233,9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5811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Автокредиты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25,7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30,1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26,8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25,5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19,2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21.5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85904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Доля автокредитов,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%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12,4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12,1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11,4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10,8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9,2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9,2</a:t>
                      </a: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189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3" name="Google Shape;201;p29"/>
          <p:cNvSpPr txBox="1">
            <a:spLocks/>
          </p:cNvSpPr>
          <p:nvPr/>
        </p:nvSpPr>
        <p:spPr>
          <a:xfrm>
            <a:off x="467544" y="195486"/>
            <a:ext cx="2818656" cy="917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ru-RU" sz="2400" dirty="0" smtClean="0"/>
              <a:t>Субъекты рынка кредитования</a:t>
            </a:r>
            <a:endParaRPr lang="ru-RU" sz="2400" dirty="0"/>
          </a:p>
        </p:txBody>
      </p:sp>
      <p:sp>
        <p:nvSpPr>
          <p:cNvPr id="4" name="Google Shape;202;p29"/>
          <p:cNvSpPr txBox="1">
            <a:spLocks/>
          </p:cNvSpPr>
          <p:nvPr/>
        </p:nvSpPr>
        <p:spPr>
          <a:xfrm>
            <a:off x="457200" y="4673650"/>
            <a:ext cx="548700" cy="2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sp>
        <p:nvSpPr>
          <p:cNvPr id="5" name="Google Shape;207;p29"/>
          <p:cNvSpPr/>
          <p:nvPr/>
        </p:nvSpPr>
        <p:spPr>
          <a:xfrm>
            <a:off x="5952718" y="1203598"/>
            <a:ext cx="2158648" cy="1614600"/>
          </a:xfrm>
          <a:prstGeom prst="rect">
            <a:avLst/>
          </a:prstGeom>
          <a:solidFill>
            <a:srgbClr val="1C1C1C">
              <a:alpha val="50196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Универсальные банки</a:t>
            </a:r>
            <a:endParaRPr sz="1600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6" name="Google Shape;208;p29"/>
          <p:cNvSpPr/>
          <p:nvPr/>
        </p:nvSpPr>
        <p:spPr>
          <a:xfrm>
            <a:off x="984166" y="3029969"/>
            <a:ext cx="2160240" cy="1614600"/>
          </a:xfrm>
          <a:prstGeom prst="rect">
            <a:avLst/>
          </a:prstGeom>
          <a:solidFill>
            <a:srgbClr val="000000">
              <a:alpha val="50196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Бюро кредитных историй</a:t>
            </a:r>
            <a:endParaRPr sz="1800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7" name="Google Shape;209;p29"/>
          <p:cNvSpPr/>
          <p:nvPr/>
        </p:nvSpPr>
        <p:spPr>
          <a:xfrm>
            <a:off x="984166" y="1203598"/>
            <a:ext cx="2160240" cy="1614600"/>
          </a:xfrm>
          <a:prstGeom prst="rect">
            <a:avLst/>
          </a:prstGeom>
          <a:solidFill>
            <a:srgbClr val="000000">
              <a:alpha val="50196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sz="18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Автопроизводители</a:t>
            </a:r>
            <a:endParaRPr lang="ru-RU" sz="1600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8" name="Google Shape;207;p29"/>
          <p:cNvSpPr/>
          <p:nvPr/>
        </p:nvSpPr>
        <p:spPr>
          <a:xfrm>
            <a:off x="3491880" y="1203598"/>
            <a:ext cx="2158648" cy="1614600"/>
          </a:xfrm>
          <a:prstGeom prst="rect">
            <a:avLst/>
          </a:prstGeom>
          <a:solidFill>
            <a:srgbClr val="000000">
              <a:alpha val="50196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Кэптивные банки</a:t>
            </a:r>
            <a:endParaRPr sz="1800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9" name="Google Shape;207;p29"/>
          <p:cNvSpPr/>
          <p:nvPr/>
        </p:nvSpPr>
        <p:spPr>
          <a:xfrm>
            <a:off x="3491880" y="2999544"/>
            <a:ext cx="2158648" cy="1614600"/>
          </a:xfrm>
          <a:prstGeom prst="rect">
            <a:avLst/>
          </a:prstGeom>
          <a:solidFill>
            <a:srgbClr val="000000">
              <a:alpha val="50196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Дилерские центры</a:t>
            </a:r>
            <a:endParaRPr sz="1800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0" name="Google Shape;205;p29"/>
          <p:cNvSpPr/>
          <p:nvPr/>
        </p:nvSpPr>
        <p:spPr>
          <a:xfrm>
            <a:off x="2019136" y="1398794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205;p29"/>
          <p:cNvSpPr/>
          <p:nvPr/>
        </p:nvSpPr>
        <p:spPr>
          <a:xfrm>
            <a:off x="4527302" y="3207609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08;p29"/>
          <p:cNvSpPr/>
          <p:nvPr/>
        </p:nvSpPr>
        <p:spPr>
          <a:xfrm>
            <a:off x="5952718" y="2999544"/>
            <a:ext cx="2158648" cy="1614600"/>
          </a:xfrm>
          <a:prstGeom prst="rect">
            <a:avLst/>
          </a:prstGeom>
          <a:solidFill>
            <a:srgbClr val="000000">
              <a:alpha val="50196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Страховые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организации</a:t>
            </a:r>
            <a:endParaRPr sz="1800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3" name="Google Shape;205;p29"/>
          <p:cNvSpPr/>
          <p:nvPr/>
        </p:nvSpPr>
        <p:spPr>
          <a:xfrm>
            <a:off x="4527302" y="1398794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06;p29"/>
          <p:cNvSpPr/>
          <p:nvPr/>
        </p:nvSpPr>
        <p:spPr>
          <a:xfrm>
            <a:off x="6986892" y="1398794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04;p29"/>
          <p:cNvSpPr/>
          <p:nvPr/>
        </p:nvSpPr>
        <p:spPr>
          <a:xfrm>
            <a:off x="2019136" y="3207609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04;p29"/>
          <p:cNvSpPr/>
          <p:nvPr/>
        </p:nvSpPr>
        <p:spPr>
          <a:xfrm>
            <a:off x="6986892" y="3207609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013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>
            <a:spLocks noGrp="1"/>
          </p:cNvSpPr>
          <p:nvPr>
            <p:ph type="title"/>
          </p:nvPr>
        </p:nvSpPr>
        <p:spPr>
          <a:xfrm>
            <a:off x="467544" y="339502"/>
            <a:ext cx="2602632" cy="12750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dirty="0"/>
              <a:t>Ф</a:t>
            </a:r>
            <a:r>
              <a:rPr lang="ru-RU" dirty="0" smtClean="0"/>
              <a:t>акторы, влияющие </a:t>
            </a:r>
            <a:r>
              <a:rPr lang="ru-RU" dirty="0"/>
              <a:t>на потребительские предпочтения при выборе кредитора</a:t>
            </a:r>
          </a:p>
        </p:txBody>
      </p:sp>
      <p:sp>
        <p:nvSpPr>
          <p:cNvPr id="218" name="Google Shape;218;p30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aphicFrame>
        <p:nvGraphicFramePr>
          <p:cNvPr id="10" name="Google Shape;163;p25"/>
          <p:cNvGraphicFramePr/>
          <p:nvPr>
            <p:extLst>
              <p:ext uri="{D42A27DB-BD31-4B8C-83A1-F6EECF244321}">
                <p14:modId xmlns:p14="http://schemas.microsoft.com/office/powerpoint/2010/main" val="104956034"/>
              </p:ext>
            </p:extLst>
          </p:nvPr>
        </p:nvGraphicFramePr>
        <p:xfrm>
          <a:off x="395536" y="1923678"/>
          <a:ext cx="4824536" cy="2376264"/>
        </p:xfrm>
        <a:graphic>
          <a:graphicData uri="http://schemas.openxmlformats.org/drawingml/2006/table">
            <a:tbl>
              <a:tblPr>
                <a:noFill/>
                <a:tableStyleId>{D72712F5-984C-4138-AFC3-60721DBA4A7F}</a:tableStyleId>
              </a:tblPr>
              <a:tblGrid>
                <a:gridCol w="1440160"/>
                <a:gridCol w="1800200"/>
                <a:gridCol w="1584176"/>
              </a:tblGrid>
              <a:tr h="12219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-RU" sz="1100" dirty="0" smtClean="0">
                          <a:solidFill>
                            <a:schemeClr val="bg1"/>
                          </a:solidFill>
                        </a:rPr>
                        <a:t>Процентная ставка по кредиту</a:t>
                      </a:r>
                      <a:endParaRPr lang="ru-RU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-RU" sz="1100" dirty="0" smtClean="0">
                          <a:solidFill>
                            <a:schemeClr val="bg1"/>
                          </a:solidFill>
                        </a:rPr>
                        <a:t>Величина первоначального взноса</a:t>
                      </a:r>
                      <a:endParaRPr lang="ru-RU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100" dirty="0" smtClean="0">
                          <a:solidFill>
                            <a:schemeClr val="bg1"/>
                          </a:solidFill>
                        </a:rPr>
                        <a:t>Величина страховой премии КАСКО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bg1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11542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-RU" sz="1100" dirty="0" smtClean="0">
                          <a:solidFill>
                            <a:schemeClr val="bg1"/>
                          </a:solidFill>
                        </a:rPr>
                        <a:t>Размер пакета документов при подаче заявки</a:t>
                      </a:r>
                      <a:endParaRPr lang="ru-RU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-RU" sz="1100" dirty="0" smtClean="0">
                          <a:solidFill>
                            <a:schemeClr val="bg1"/>
                          </a:solidFill>
                        </a:rPr>
                        <a:t>Возможность досрочного погашения кредита без выплаты штрафных санкций</a:t>
                      </a:r>
                      <a:endParaRPr lang="ru-RU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dirty="0" smtClean="0">
                          <a:solidFill>
                            <a:schemeClr val="bg1"/>
                          </a:solidFill>
                        </a:rPr>
                        <a:t>Сроки рассмотрения заявки</a:t>
                      </a:r>
                      <a:endParaRPr lang="ru-RU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457200" y="1711200"/>
            <a:ext cx="2386608" cy="1292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dirty="0" smtClean="0"/>
              <a:t>Классический автокредит</a:t>
            </a:r>
            <a:endParaRPr sz="1400" b="1" dirty="0"/>
          </a:p>
          <a:p>
            <a:pPr marL="0" lvl="0" indent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dirty="0"/>
              <a:t>Данную схему можно считать самой распространенной на рынке автокредитования.</a:t>
            </a:r>
            <a:br>
              <a:rPr lang="ru-RU" dirty="0"/>
            </a:br>
            <a:endParaRPr dirty="0"/>
          </a:p>
        </p:txBody>
      </p:sp>
      <p:sp>
        <p:nvSpPr>
          <p:cNvPr id="124" name="Google Shape;124;p20"/>
          <p:cNvSpPr txBox="1">
            <a:spLocks noGrp="1"/>
          </p:cNvSpPr>
          <p:nvPr>
            <p:ph type="title"/>
          </p:nvPr>
        </p:nvSpPr>
        <p:spPr>
          <a:xfrm>
            <a:off x="467544" y="483518"/>
            <a:ext cx="2952328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smtClean="0"/>
              <a:t>Автокредиты</a:t>
            </a:r>
            <a:endParaRPr sz="2800" dirty="0"/>
          </a:p>
        </p:txBody>
      </p:sp>
      <p:sp>
        <p:nvSpPr>
          <p:cNvPr id="125" name="Google Shape;125;p20"/>
          <p:cNvSpPr txBox="1">
            <a:spLocks noGrp="1"/>
          </p:cNvSpPr>
          <p:nvPr>
            <p:ph type="body" idx="2"/>
          </p:nvPr>
        </p:nvSpPr>
        <p:spPr>
          <a:xfrm>
            <a:off x="3563888" y="1736104"/>
            <a:ext cx="2276400" cy="14366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dirty="0" smtClean="0"/>
              <a:t>Экспресс-кредит</a:t>
            </a:r>
            <a:endParaRPr sz="1400" b="1" dirty="0"/>
          </a:p>
          <a:p>
            <a:pPr marL="0" lvl="0" indent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dirty="0"/>
              <a:t>Этот автокредитный продукт удобен для заемщика, прежде всего, упрощенной процедурой рассмотрения заявки</a:t>
            </a:r>
            <a:endParaRPr dirty="0"/>
          </a:p>
        </p:txBody>
      </p:sp>
      <p:sp>
        <p:nvSpPr>
          <p:cNvPr id="126" name="Google Shape;126;p20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6" name="Google Shape;123;p20"/>
          <p:cNvSpPr txBox="1">
            <a:spLocks/>
          </p:cNvSpPr>
          <p:nvPr/>
        </p:nvSpPr>
        <p:spPr>
          <a:xfrm>
            <a:off x="609600" y="3219822"/>
            <a:ext cx="2386608" cy="165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0" indent="0">
              <a:buFont typeface="Varela"/>
              <a:buNone/>
            </a:pPr>
            <a:r>
              <a:rPr lang="en-US" sz="1400" b="1" dirty="0" smtClean="0"/>
              <a:t>Trade-in</a:t>
            </a:r>
            <a:endParaRPr lang="ru-RU" sz="1400" b="1" dirty="0" smtClean="0"/>
          </a:p>
          <a:p>
            <a:pPr marL="0" indent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dirty="0" smtClean="0"/>
              <a:t>Принципиальное </a:t>
            </a:r>
            <a:r>
              <a:rPr lang="ru-RU" dirty="0"/>
              <a:t>отличие от классической схемы автокредитования — оплата первоначального взноса не в денежной форме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7" name="Google Shape;123;p20"/>
          <p:cNvSpPr txBox="1">
            <a:spLocks/>
          </p:cNvSpPr>
          <p:nvPr/>
        </p:nvSpPr>
        <p:spPr>
          <a:xfrm>
            <a:off x="3635896" y="3147814"/>
            <a:ext cx="2808312" cy="165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0" indent="0">
              <a:buFont typeface="Varela"/>
              <a:buNone/>
            </a:pPr>
            <a:r>
              <a:rPr lang="en-US" sz="1400" b="1" dirty="0" smtClean="0"/>
              <a:t>Buy-back</a:t>
            </a:r>
            <a:r>
              <a:rPr lang="ru-RU" dirty="0"/>
              <a:t> </a:t>
            </a:r>
            <a:endParaRPr lang="ru-RU" dirty="0" smtClean="0"/>
          </a:p>
          <a:p>
            <a:pPr marL="0" indent="0">
              <a:buFont typeface="Varela"/>
              <a:buNone/>
            </a:pPr>
            <a:endParaRPr lang="ru-RU" dirty="0" smtClean="0"/>
          </a:p>
          <a:p>
            <a:pPr marL="0" indent="0">
              <a:buFont typeface="Varela"/>
              <a:buNone/>
            </a:pPr>
            <a:r>
              <a:rPr lang="ru-RU" dirty="0" smtClean="0"/>
              <a:t>Небольшие </a:t>
            </a:r>
            <a:r>
              <a:rPr lang="ru-RU" dirty="0"/>
              <a:t>выплаты на протяжении всего срока обслуживания кредита с единовременной выплатой части суммы основного долга в конце срока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grpSp>
        <p:nvGrpSpPr>
          <p:cNvPr id="9" name="Google Shape;327;p39"/>
          <p:cNvGrpSpPr/>
          <p:nvPr/>
        </p:nvGrpSpPr>
        <p:grpSpPr>
          <a:xfrm>
            <a:off x="107504" y="1779662"/>
            <a:ext cx="327339" cy="399174"/>
            <a:chOff x="596350" y="929175"/>
            <a:chExt cx="407950" cy="497475"/>
          </a:xfrm>
        </p:grpSpPr>
        <p:sp>
          <p:nvSpPr>
            <p:cNvPr id="10" name="Google Shape;328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9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0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1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2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3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4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327;p39"/>
          <p:cNvGrpSpPr/>
          <p:nvPr/>
        </p:nvGrpSpPr>
        <p:grpSpPr>
          <a:xfrm>
            <a:off x="131917" y="3198662"/>
            <a:ext cx="327339" cy="399174"/>
            <a:chOff x="596350" y="929175"/>
            <a:chExt cx="407950" cy="497475"/>
          </a:xfrm>
        </p:grpSpPr>
        <p:sp>
          <p:nvSpPr>
            <p:cNvPr id="18" name="Google Shape;328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9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30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31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32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33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34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327;p39"/>
          <p:cNvGrpSpPr/>
          <p:nvPr/>
        </p:nvGrpSpPr>
        <p:grpSpPr>
          <a:xfrm>
            <a:off x="3123534" y="1765740"/>
            <a:ext cx="327339" cy="399174"/>
            <a:chOff x="596350" y="929175"/>
            <a:chExt cx="407950" cy="497475"/>
          </a:xfrm>
        </p:grpSpPr>
        <p:sp>
          <p:nvSpPr>
            <p:cNvPr id="26" name="Google Shape;328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9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30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31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32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33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34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27;p39"/>
          <p:cNvGrpSpPr/>
          <p:nvPr/>
        </p:nvGrpSpPr>
        <p:grpSpPr>
          <a:xfrm>
            <a:off x="3135740" y="3178491"/>
            <a:ext cx="327339" cy="399174"/>
            <a:chOff x="596350" y="929175"/>
            <a:chExt cx="407950" cy="497475"/>
          </a:xfrm>
        </p:grpSpPr>
        <p:sp>
          <p:nvSpPr>
            <p:cNvPr id="34" name="Google Shape;328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9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30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31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32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33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34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457200" y="1711200"/>
            <a:ext cx="2386608" cy="1292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dirty="0" smtClean="0"/>
              <a:t>Автомобиль в рассрочку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Беспроцентный </a:t>
            </a:r>
            <a:r>
              <a:rPr lang="ru-RU" dirty="0"/>
              <a:t>кредит, для предоставления которого используется </a:t>
            </a:r>
            <a:r>
              <a:rPr lang="ru-RU" dirty="0" smtClean="0"/>
              <a:t>определенная схема </a:t>
            </a:r>
            <a:r>
              <a:rPr lang="ru-RU" dirty="0"/>
              <a:t>факторинга</a:t>
            </a:r>
            <a:br>
              <a:rPr lang="ru-RU" dirty="0"/>
            </a:br>
            <a:endParaRPr dirty="0"/>
          </a:p>
        </p:txBody>
      </p:sp>
      <p:sp>
        <p:nvSpPr>
          <p:cNvPr id="124" name="Google Shape;124;p20"/>
          <p:cNvSpPr txBox="1">
            <a:spLocks noGrp="1"/>
          </p:cNvSpPr>
          <p:nvPr>
            <p:ph type="title"/>
          </p:nvPr>
        </p:nvSpPr>
        <p:spPr>
          <a:xfrm>
            <a:off x="467544" y="483518"/>
            <a:ext cx="2952328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smtClean="0"/>
              <a:t>Автокредиты</a:t>
            </a:r>
            <a:endParaRPr sz="2800" dirty="0"/>
          </a:p>
        </p:txBody>
      </p:sp>
      <p:sp>
        <p:nvSpPr>
          <p:cNvPr id="125" name="Google Shape;125;p20"/>
          <p:cNvSpPr txBox="1">
            <a:spLocks noGrp="1"/>
          </p:cNvSpPr>
          <p:nvPr>
            <p:ph type="body" idx="2"/>
          </p:nvPr>
        </p:nvSpPr>
        <p:spPr>
          <a:xfrm>
            <a:off x="3563888" y="1736104"/>
            <a:ext cx="2276400" cy="14366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dirty="0" smtClean="0"/>
              <a:t>Кредит без первоначального взноса</a:t>
            </a:r>
            <a:endParaRPr sz="1400" b="1" dirty="0"/>
          </a:p>
          <a:p>
            <a:pPr marL="0" lvl="0" indent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dirty="0" smtClean="0"/>
              <a:t>Отсутствие </a:t>
            </a:r>
            <a:r>
              <a:rPr lang="ru-RU" dirty="0"/>
              <a:t>требования по оплате первоначального взноса</a:t>
            </a:r>
            <a:endParaRPr dirty="0"/>
          </a:p>
        </p:txBody>
      </p:sp>
      <p:sp>
        <p:nvSpPr>
          <p:cNvPr id="126" name="Google Shape;126;p20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6" name="Google Shape;123;p20"/>
          <p:cNvSpPr txBox="1">
            <a:spLocks/>
          </p:cNvSpPr>
          <p:nvPr/>
        </p:nvSpPr>
        <p:spPr>
          <a:xfrm>
            <a:off x="609600" y="3219822"/>
            <a:ext cx="2386608" cy="165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0" indent="0">
              <a:buFont typeface="Varela"/>
              <a:buNone/>
            </a:pPr>
            <a:r>
              <a:rPr lang="ru-RU" sz="1400" b="1" dirty="0" smtClean="0"/>
              <a:t>Кредит без страхования КАСКО</a:t>
            </a:r>
          </a:p>
          <a:p>
            <a:pPr marL="0" indent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dirty="0" smtClean="0"/>
              <a:t>Повышение </a:t>
            </a:r>
            <a:r>
              <a:rPr lang="ru-RU" dirty="0"/>
              <a:t>уровня процентной ставки как компенсация банку за риск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7" name="Google Shape;123;p20"/>
          <p:cNvSpPr txBox="1">
            <a:spLocks/>
          </p:cNvSpPr>
          <p:nvPr/>
        </p:nvSpPr>
        <p:spPr>
          <a:xfrm>
            <a:off x="3635896" y="3147814"/>
            <a:ext cx="2808312" cy="165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0" indent="0">
              <a:buFont typeface="Varela"/>
              <a:buNone/>
            </a:pPr>
            <a:r>
              <a:rPr lang="ru-RU" sz="1400" b="1" dirty="0" smtClean="0"/>
              <a:t>Кредит на покупку подержанных авто</a:t>
            </a:r>
            <a:r>
              <a:rPr lang="ru-RU" dirty="0"/>
              <a:t> </a:t>
            </a:r>
          </a:p>
          <a:p>
            <a:pPr marL="0" indent="0">
              <a:buFont typeface="Varela"/>
              <a:buNone/>
            </a:pPr>
            <a:endParaRPr lang="ru-RU" dirty="0" smtClean="0"/>
          </a:p>
          <a:p>
            <a:pPr marL="0" indent="0">
              <a:buFont typeface="Varela"/>
              <a:buNone/>
            </a:pPr>
            <a:r>
              <a:rPr lang="ru-RU" dirty="0" smtClean="0"/>
              <a:t>Более </a:t>
            </a:r>
            <a:r>
              <a:rPr lang="ru-RU" dirty="0"/>
              <a:t>высокий минимальный порог первоначального взноса</a:t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grpSp>
        <p:nvGrpSpPr>
          <p:cNvPr id="9" name="Google Shape;327;p39"/>
          <p:cNvGrpSpPr/>
          <p:nvPr/>
        </p:nvGrpSpPr>
        <p:grpSpPr>
          <a:xfrm>
            <a:off x="107504" y="1779662"/>
            <a:ext cx="327339" cy="399174"/>
            <a:chOff x="596350" y="929175"/>
            <a:chExt cx="407950" cy="497475"/>
          </a:xfrm>
        </p:grpSpPr>
        <p:sp>
          <p:nvSpPr>
            <p:cNvPr id="10" name="Google Shape;328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9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0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1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2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3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4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327;p39"/>
          <p:cNvGrpSpPr/>
          <p:nvPr/>
        </p:nvGrpSpPr>
        <p:grpSpPr>
          <a:xfrm>
            <a:off x="131917" y="3198662"/>
            <a:ext cx="327339" cy="399174"/>
            <a:chOff x="596350" y="929175"/>
            <a:chExt cx="407950" cy="497475"/>
          </a:xfrm>
        </p:grpSpPr>
        <p:sp>
          <p:nvSpPr>
            <p:cNvPr id="18" name="Google Shape;328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9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30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31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32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33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34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327;p39"/>
          <p:cNvGrpSpPr/>
          <p:nvPr/>
        </p:nvGrpSpPr>
        <p:grpSpPr>
          <a:xfrm>
            <a:off x="3123534" y="1765740"/>
            <a:ext cx="327339" cy="399174"/>
            <a:chOff x="596350" y="929175"/>
            <a:chExt cx="407950" cy="497475"/>
          </a:xfrm>
        </p:grpSpPr>
        <p:sp>
          <p:nvSpPr>
            <p:cNvPr id="26" name="Google Shape;328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9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30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31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32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33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34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27;p39"/>
          <p:cNvGrpSpPr/>
          <p:nvPr/>
        </p:nvGrpSpPr>
        <p:grpSpPr>
          <a:xfrm>
            <a:off x="3135740" y="3178491"/>
            <a:ext cx="327339" cy="399174"/>
            <a:chOff x="596350" y="929175"/>
            <a:chExt cx="407950" cy="497475"/>
          </a:xfrm>
        </p:grpSpPr>
        <p:sp>
          <p:nvSpPr>
            <p:cNvPr id="34" name="Google Shape;328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9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30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31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32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33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34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75352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395536" y="267494"/>
            <a:ext cx="3034680" cy="7710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Факторы комплексного риска кредитования</a:t>
            </a:r>
            <a:endParaRPr dirty="0"/>
          </a:p>
        </p:txBody>
      </p:sp>
      <p:sp>
        <p:nvSpPr>
          <p:cNvPr id="154" name="Google Shape;154;p24"/>
          <p:cNvSpPr/>
          <p:nvPr/>
        </p:nvSpPr>
        <p:spPr>
          <a:xfrm>
            <a:off x="1331640" y="3087650"/>
            <a:ext cx="1772400" cy="1772400"/>
          </a:xfrm>
          <a:prstGeom prst="ellipse">
            <a:avLst/>
          </a:prstGeom>
          <a:solidFill>
            <a:srgbClr val="000000">
              <a:alpha val="25098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Отказ от выполнения обязательств заемщиком</a:t>
            </a:r>
            <a:endParaRPr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55" name="Google Shape;155;p24"/>
          <p:cNvSpPr/>
          <p:nvPr/>
        </p:nvSpPr>
        <p:spPr>
          <a:xfrm>
            <a:off x="1331640" y="1207170"/>
            <a:ext cx="1772400" cy="1772400"/>
          </a:xfrm>
          <a:prstGeom prst="ellipse">
            <a:avLst/>
          </a:prstGeom>
          <a:solidFill>
            <a:srgbClr val="000000">
              <a:alpha val="25098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Наличие автодилера</a:t>
            </a:r>
            <a:endParaRPr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56" name="Google Shape;156;p24"/>
          <p:cNvSpPr/>
          <p:nvPr/>
        </p:nvSpPr>
        <p:spPr>
          <a:xfrm>
            <a:off x="5364088" y="3087650"/>
            <a:ext cx="1772400" cy="1772400"/>
          </a:xfrm>
          <a:prstGeom prst="ellipse">
            <a:avLst/>
          </a:prstGeom>
          <a:solidFill>
            <a:srgbClr val="000000">
              <a:alpha val="25098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Некомпетентность сотрудников банка</a:t>
            </a:r>
            <a:endParaRPr sz="1050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57" name="Google Shape;157;p24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" name="Google Shape;156;p24"/>
          <p:cNvSpPr/>
          <p:nvPr/>
        </p:nvSpPr>
        <p:spPr>
          <a:xfrm>
            <a:off x="3347864" y="3087650"/>
            <a:ext cx="1772400" cy="1772400"/>
          </a:xfrm>
          <a:prstGeom prst="ellipse">
            <a:avLst/>
          </a:prstGeom>
          <a:solidFill>
            <a:srgbClr val="000000">
              <a:alpha val="25098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Негативные изменения в социально-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экономической стране</a:t>
            </a:r>
            <a:endParaRPr sz="1200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8" name="Google Shape;156;p24"/>
          <p:cNvSpPr/>
          <p:nvPr/>
        </p:nvSpPr>
        <p:spPr>
          <a:xfrm>
            <a:off x="5364088" y="1207170"/>
            <a:ext cx="1772400" cy="1772400"/>
          </a:xfrm>
          <a:prstGeom prst="ellipse">
            <a:avLst/>
          </a:prstGeom>
          <a:solidFill>
            <a:srgbClr val="000000">
              <a:alpha val="50196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Значительный размер кредита</a:t>
            </a:r>
            <a:endParaRPr sz="1200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9" name="Google Shape;156;p24"/>
          <p:cNvSpPr/>
          <p:nvPr/>
        </p:nvSpPr>
        <p:spPr>
          <a:xfrm>
            <a:off x="3347864" y="1207170"/>
            <a:ext cx="1772400" cy="1772400"/>
          </a:xfrm>
          <a:prstGeom prst="ellipse">
            <a:avLst/>
          </a:prstGeom>
          <a:solidFill>
            <a:srgbClr val="000000">
              <a:alpha val="25098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Повреждение,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хищение транспортного средства</a:t>
            </a:r>
            <a:endParaRPr sz="1200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graphicFrame>
        <p:nvGraphicFramePr>
          <p:cNvPr id="5" name="Google Shape;163;p25"/>
          <p:cNvGraphicFramePr/>
          <p:nvPr>
            <p:extLst>
              <p:ext uri="{D42A27DB-BD31-4B8C-83A1-F6EECF244321}">
                <p14:modId xmlns:p14="http://schemas.microsoft.com/office/powerpoint/2010/main" val="2324143437"/>
              </p:ext>
            </p:extLst>
          </p:nvPr>
        </p:nvGraphicFramePr>
        <p:xfrm>
          <a:off x="1475656" y="267494"/>
          <a:ext cx="6192688" cy="4540868"/>
        </p:xfrm>
        <a:graphic>
          <a:graphicData uri="http://schemas.openxmlformats.org/drawingml/2006/table">
            <a:tbl>
              <a:tblPr>
                <a:noFill/>
                <a:tableStyleId>{D72712F5-984C-4138-AFC3-60721DBA4A7F}</a:tableStyleId>
              </a:tblPr>
              <a:tblGrid>
                <a:gridCol w="1656184"/>
                <a:gridCol w="1224136"/>
                <a:gridCol w="864096"/>
                <a:gridCol w="1152128"/>
                <a:gridCol w="1296144"/>
              </a:tblGrid>
              <a:tr h="528444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Регионы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Объем рынка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в 3 кв. 2017 г., шт.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Автокредиты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Доля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автокредитов в объеме рынка в 3 кв. 2017 г.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04599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3 кв. 2017 г., шт.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Изменение к 3 кв.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2016 г., 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rgbClr val="FFFFFF"/>
                        </a:solidFill>
                        <a:latin typeface="+mn-lt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59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Москва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52 398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15 257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11,2%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29,1%</a:t>
                      </a:r>
                      <a:endParaRPr sz="900" b="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Московская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область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29 827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12 143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18,4%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40,7%</a:t>
                      </a:r>
                      <a:endParaRPr sz="900" b="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900" b="0" i="0" u="none" strike="noStrike" cap="none" dirty="0" smtClean="0">
                          <a:solidFill>
                            <a:srgbClr val="FFFFFF"/>
                          </a:solidFill>
                          <a:latin typeface="Arial"/>
                          <a:ea typeface="Varela"/>
                          <a:cs typeface="Varela"/>
                          <a:sym typeface="Varela"/>
                        </a:rPr>
                        <a:t>Санкт-Петербург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25 089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12 903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27,2%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51,4%</a:t>
                      </a:r>
                      <a:endParaRPr sz="900" b="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Республика Татарстан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18 553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12 120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20,5%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65,3%</a:t>
                      </a:r>
                      <a:endParaRPr sz="900" b="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Краснодарский край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14 858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7 063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25,7%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47,5%</a:t>
                      </a:r>
                      <a:endParaRPr sz="900" b="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Республика Башкортостан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14 529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9 941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44,4%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68,4%</a:t>
                      </a:r>
                      <a:endParaRPr sz="900" b="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Самарская область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12 971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7 047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25,0%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54,3%</a:t>
                      </a:r>
                      <a:endParaRPr sz="900" b="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Свердловская область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12 263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6 640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38,1%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54,1%</a:t>
                      </a:r>
                      <a:endParaRPr sz="900" b="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Ростовская</a:t>
                      </a:r>
                      <a:r>
                        <a:rPr lang="ru-RU" sz="900" baseline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 область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10 776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5 796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25,9%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53,8%</a:t>
                      </a:r>
                      <a:endParaRPr sz="900" b="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  <a:tr h="3600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Челябинская область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1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10 128</a:t>
                      </a:r>
                      <a:endParaRPr sz="1050" b="1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6 738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37, 5%</a:t>
                      </a:r>
                      <a:endParaRPr sz="90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900" b="0" dirty="0" smtClean="0">
                          <a:solidFill>
                            <a:srgbClr val="FFFFFF"/>
                          </a:solidFill>
                          <a:latin typeface="+mn-lt"/>
                          <a:ea typeface="Varela"/>
                          <a:cs typeface="Varela"/>
                          <a:sym typeface="Varela"/>
                        </a:rPr>
                        <a:t>66,5%</a:t>
                      </a:r>
                      <a:endParaRPr sz="900" b="0" dirty="0">
                        <a:solidFill>
                          <a:srgbClr val="FFFFFF"/>
                        </a:solidFill>
                        <a:latin typeface="Varela" panose="020B0604020202020204" charset="0"/>
                        <a:ea typeface="Varela"/>
                        <a:cs typeface="Varela"/>
                        <a:sym typeface="Varela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12539">
                        <a:alpha val="6462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2835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agoz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851</Words>
  <Application>Microsoft Office PowerPoint</Application>
  <PresentationFormat>Экран (16:9)</PresentationFormat>
  <Paragraphs>250</Paragraphs>
  <Slides>15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Varela</vt:lpstr>
      <vt:lpstr>Twentieth Century</vt:lpstr>
      <vt:lpstr>Raleway</vt:lpstr>
      <vt:lpstr>Courier New</vt:lpstr>
      <vt:lpstr>Ragozine template</vt:lpstr>
      <vt:lpstr>Роль автокредита в развитие автомобильной отрасли в России</vt:lpstr>
      <vt:lpstr>Трактовка автокредита  в работах экономистов</vt:lpstr>
      <vt:lpstr>Презентация PowerPoint</vt:lpstr>
      <vt:lpstr>Презентация PowerPoint</vt:lpstr>
      <vt:lpstr>Факторы, влияющие на потребительские предпочтения при выборе кредитора</vt:lpstr>
      <vt:lpstr>Автокредиты</vt:lpstr>
      <vt:lpstr>Автокредиты</vt:lpstr>
      <vt:lpstr>Факторы комплексного риска кредитования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Литература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ОГРАНИЧЕННОСТЬ ЭКОНОМИЧЕСКИХ РЕСУРСОВ</dc:title>
  <dc:creator>El Gandhi</dc:creator>
  <cp:lastModifiedBy>Adm</cp:lastModifiedBy>
  <cp:revision>52</cp:revision>
  <dcterms:modified xsi:type="dcterms:W3CDTF">2019-10-25T01:16:10Z</dcterms:modified>
</cp:coreProperties>
</file>